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582" r:id="rId2"/>
    <p:sldId id="575" r:id="rId3"/>
    <p:sldId id="546" r:id="rId4"/>
    <p:sldId id="555" r:id="rId5"/>
    <p:sldId id="556" r:id="rId6"/>
    <p:sldId id="576" r:id="rId7"/>
    <p:sldId id="577" r:id="rId8"/>
    <p:sldId id="565" r:id="rId9"/>
    <p:sldId id="578" r:id="rId10"/>
    <p:sldId id="567" r:id="rId11"/>
    <p:sldId id="579" r:id="rId12"/>
    <p:sldId id="580" r:id="rId13"/>
    <p:sldId id="58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00" autoAdjust="0"/>
  </p:normalViewPr>
  <p:slideViewPr>
    <p:cSldViewPr>
      <p:cViewPr varScale="1">
        <p:scale>
          <a:sx n="110" d="100"/>
          <a:sy n="110" d="100"/>
        </p:scale>
        <p:origin x="-1644" y="-2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07B9D-BB77-4FE5-A9F5-0999D36B7C0C}" type="datetimeFigureOut">
              <a:rPr lang="en-US" smtClean="0"/>
              <a:pPr/>
              <a:t>6/18/2015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BDC817-3888-46D5-BC47-BBB3EDD982AC}" type="slidenum">
              <a:rPr lang="en-US" smtClean="0"/>
              <a:pPr/>
              <a:t>‹#›</a:t>
            </a:fld>
            <a:endParaRPr lang="en-US"/>
          </a:p>
        </p:txBody>
      </p:sp>
    </p:spTree>
    <p:extLst>
      <p:ext uri="{BB962C8B-B14F-4D97-AF65-F5344CB8AC3E}">
        <p14:creationId xmlns:p14="http://schemas.microsoft.com/office/powerpoint/2010/main" val="388812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a:t>
            </a:fld>
            <a:endParaRPr lang="en-US"/>
          </a:p>
        </p:txBody>
      </p:sp>
    </p:spTree>
    <p:extLst>
      <p:ext uri="{BB962C8B-B14F-4D97-AF65-F5344CB8AC3E}">
        <p14:creationId xmlns:p14="http://schemas.microsoft.com/office/powerpoint/2010/main" val="1981434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BDC817-3888-46D5-BC47-BBB3EDD982AC}" type="slidenum">
              <a:rPr lang="en-US" smtClean="0"/>
              <a:pPr/>
              <a:t>10</a:t>
            </a:fld>
            <a:endParaRPr lang="en-US"/>
          </a:p>
        </p:txBody>
      </p:sp>
    </p:spTree>
    <p:extLst>
      <p:ext uri="{BB962C8B-B14F-4D97-AF65-F5344CB8AC3E}">
        <p14:creationId xmlns:p14="http://schemas.microsoft.com/office/powerpoint/2010/main" val="10748851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13</a:t>
            </a:r>
            <a:r>
              <a:rPr lang="en-US" baseline="0" dirty="0" smtClean="0"/>
              <a:t> </a:t>
            </a: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2047308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BDC817-3888-46D5-BC47-BBB3EDD982AC}" type="slidenum">
              <a:rPr lang="en-US" smtClean="0"/>
              <a:pPr/>
              <a:t>12</a:t>
            </a:fld>
            <a:endParaRPr lang="en-US"/>
          </a:p>
        </p:txBody>
      </p:sp>
    </p:spTree>
    <p:extLst>
      <p:ext uri="{BB962C8B-B14F-4D97-AF65-F5344CB8AC3E}">
        <p14:creationId xmlns:p14="http://schemas.microsoft.com/office/powerpoint/2010/main" val="10748851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6</a:t>
            </a:r>
          </a:p>
          <a:p>
            <a:pPr>
              <a:spcBef>
                <a:spcPct val="0"/>
              </a:spcBef>
            </a:pPr>
            <a:r>
              <a:rPr lang="en-US" dirty="0" smtClean="0"/>
              <a:t>Translation</a:t>
            </a:r>
            <a:r>
              <a:rPr lang="en-US" smtClean="0"/>
              <a:t>: 7</a:t>
            </a: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3222698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3987853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3070873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BDC817-3888-46D5-BC47-BBB3EDD982AC}" type="slidenum">
              <a:rPr lang="en-US" smtClean="0"/>
              <a:pPr/>
              <a:t>4</a:t>
            </a:fld>
            <a:endParaRPr lang="en-US"/>
          </a:p>
        </p:txBody>
      </p:sp>
    </p:spTree>
    <p:extLst>
      <p:ext uri="{BB962C8B-B14F-4D97-AF65-F5344CB8AC3E}">
        <p14:creationId xmlns:p14="http://schemas.microsoft.com/office/powerpoint/2010/main" val="1074885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10 </a:t>
            </a:r>
          </a:p>
          <a:p>
            <a:pPr>
              <a:spcBef>
                <a:spcPct val="0"/>
              </a:spcBef>
            </a:pPr>
            <a:r>
              <a:rPr lang="en-US" dirty="0" smtClean="0"/>
              <a:t>Translation: 7</a:t>
            </a:r>
            <a:r>
              <a:rPr lang="en-US" baseline="0" dirty="0" smtClean="0"/>
              <a:t> </a:t>
            </a: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1894504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11</a:t>
            </a:r>
          </a:p>
          <a:p>
            <a:pPr>
              <a:spcBef>
                <a:spcPct val="0"/>
              </a:spcBef>
            </a:pPr>
            <a:r>
              <a:rPr lang="en-US" dirty="0" smtClean="0"/>
              <a:t>Translation: 10</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2163526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7</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4025862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a:t>
            </a:r>
            <a:r>
              <a:rPr lang="en-US" smtClean="0"/>
              <a:t>: 8</a:t>
            </a: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42102581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5</a:t>
            </a:r>
          </a:p>
          <a:p>
            <a:pPr>
              <a:spcBef>
                <a:spcPct val="0"/>
              </a:spcBef>
            </a:pPr>
            <a:r>
              <a:rPr lang="en-US" dirty="0" smtClean="0"/>
              <a:t>Translation: 5</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680037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89540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363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59109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02946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16454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03680-D0BC-4BCF-840F-2A0CA9B9CFB5}"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57554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03680-D0BC-4BCF-840F-2A0CA9B9CFB5}" type="datetimeFigureOut">
              <a:rPr lang="en-US" smtClean="0"/>
              <a:pPr/>
              <a:t>6/18/2015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5225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03680-D0BC-4BCF-840F-2A0CA9B9CFB5}" type="datetimeFigureOut">
              <a:rPr lang="en-US" smtClean="0"/>
              <a:pPr/>
              <a:t>6/18/2015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204452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03680-D0BC-4BCF-840F-2A0CA9B9CFB5}" type="datetimeFigureOut">
              <a:rPr lang="en-US" smtClean="0"/>
              <a:pPr/>
              <a:t>6/18/2015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17176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94664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8634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03680-D0BC-4BCF-840F-2A0CA9B9CFB5}" type="datetimeFigureOut">
              <a:rPr lang="en-US" smtClean="0"/>
              <a:pPr/>
              <a:t>6/18/2015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A234-9E2C-415E-972C-286DA9D67C79}" type="slidenum">
              <a:rPr lang="en-US" smtClean="0"/>
              <a:pPr/>
              <a:t>‹#›</a:t>
            </a:fld>
            <a:endParaRPr lang="en-US"/>
          </a:p>
        </p:txBody>
      </p:sp>
    </p:spTree>
    <p:extLst>
      <p:ext uri="{BB962C8B-B14F-4D97-AF65-F5344CB8AC3E}">
        <p14:creationId xmlns:p14="http://schemas.microsoft.com/office/powerpoint/2010/main" val="636363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major@l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FF00"/>
                </a:solidFill>
                <a:latin typeface="Times New Roman" pitchFamily="18" charset="0"/>
                <a:cs typeface="Times New Roman" pitchFamily="18" charset="0"/>
              </a:rPr>
              <a:t>Ancient Greek for Everyone:</a:t>
            </a:r>
            <a:br>
              <a:rPr lang="en-US" b="1" dirty="0" smtClean="0">
                <a:solidFill>
                  <a:srgbClr val="FFFF00"/>
                </a:solidFill>
                <a:latin typeface="Times New Roman" pitchFamily="18" charset="0"/>
                <a:cs typeface="Times New Roman" pitchFamily="18" charset="0"/>
              </a:rPr>
            </a:br>
            <a:r>
              <a:rPr lang="en-US" b="1" dirty="0" smtClean="0">
                <a:solidFill>
                  <a:srgbClr val="FFFF00"/>
                </a:solidFill>
                <a:latin typeface="Times New Roman" pitchFamily="18" charset="0"/>
                <a:cs typeface="Times New Roman" pitchFamily="18" charset="0"/>
              </a:rPr>
              <a:t>A New Digital Resource for Beginning Greek </a:t>
            </a:r>
            <a:r>
              <a:rPr lang="en-US" b="1" dirty="0">
                <a:solidFill>
                  <a:srgbClr val="FFFF00"/>
                </a:solidFill>
                <a:latin typeface="Times New Roman" pitchFamily="18" charset="0"/>
                <a:cs typeface="Times New Roman" pitchFamily="18" charset="0"/>
              </a:rPr>
              <a:t/>
            </a:r>
            <a:br>
              <a:rPr lang="en-US" b="1" dirty="0">
                <a:solidFill>
                  <a:srgbClr val="FFFF00"/>
                </a:solidFill>
                <a:latin typeface="Times New Roman" pitchFamily="18" charset="0"/>
                <a:cs typeface="Times New Roman" pitchFamily="18" charset="0"/>
              </a:rPr>
            </a:br>
            <a:r>
              <a:rPr lang="en-US" sz="3600" b="1" dirty="0">
                <a:solidFill>
                  <a:srgbClr val="FFFF00"/>
                </a:solidFill>
                <a:latin typeface="Times New Roman" pitchFamily="18" charset="0"/>
                <a:cs typeface="Times New Roman" pitchFamily="18" charset="0"/>
              </a:rPr>
              <a:t>Units 2-3: </a:t>
            </a:r>
            <a:br>
              <a:rPr lang="en-US" sz="3600" b="1" dirty="0">
                <a:solidFill>
                  <a:srgbClr val="FFFF00"/>
                </a:solidFill>
                <a:latin typeface="Times New Roman" pitchFamily="18" charset="0"/>
                <a:cs typeface="Times New Roman" pitchFamily="18" charset="0"/>
              </a:rPr>
            </a:br>
            <a:r>
              <a:rPr lang="en-US" sz="3600" b="1" dirty="0">
                <a:solidFill>
                  <a:srgbClr val="FFFF00"/>
                </a:solidFill>
                <a:latin typeface="Times New Roman" pitchFamily="18" charset="0"/>
                <a:cs typeface="Times New Roman" pitchFamily="18" charset="0"/>
              </a:rPr>
              <a:t>Introductions to Greek Verbs and Nouns</a:t>
            </a:r>
            <a:br>
              <a:rPr lang="en-US" sz="3600" b="1" dirty="0">
                <a:solidFill>
                  <a:srgbClr val="FFFF00"/>
                </a:solidFill>
                <a:latin typeface="Times New Roman" pitchFamily="18" charset="0"/>
                <a:cs typeface="Times New Roman" pitchFamily="18" charset="0"/>
              </a:rPr>
            </a:br>
            <a:r>
              <a:rPr lang="en-US" sz="3600" dirty="0" smtClean="0">
                <a:solidFill>
                  <a:srgbClr val="FFFF00"/>
                </a:solidFill>
                <a:latin typeface="Times New Roman" pitchFamily="18" charset="0"/>
                <a:cs typeface="Times New Roman" pitchFamily="18" charset="0"/>
              </a:rPr>
              <a:t>Biblical </a:t>
            </a:r>
            <a:r>
              <a:rPr lang="en-US" sz="3600" dirty="0">
                <a:solidFill>
                  <a:srgbClr val="FFFF00"/>
                </a:solidFill>
                <a:latin typeface="Times New Roman" pitchFamily="18" charset="0"/>
                <a:cs typeface="Times New Roman" pitchFamily="18" charset="0"/>
              </a:rPr>
              <a:t>Reading</a:t>
            </a:r>
            <a:endParaRPr lang="en-US" sz="3600" b="1"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1524000" y="4419600"/>
            <a:ext cx="6400800" cy="1752600"/>
          </a:xfrm>
        </p:spPr>
        <p:txBody>
          <a:bodyPr>
            <a:normAutofit/>
          </a:bodyPr>
          <a:lstStyle/>
          <a:p>
            <a:r>
              <a:rPr lang="en-US" dirty="0" smtClean="0">
                <a:solidFill>
                  <a:schemeClr val="bg1"/>
                </a:solidFill>
                <a:latin typeface="Times New Roman" pitchFamily="18" charset="0"/>
                <a:cs typeface="Times New Roman" pitchFamily="18" charset="0"/>
              </a:rPr>
              <a:t>2015 </a:t>
            </a:r>
            <a:r>
              <a:rPr lang="en-US" dirty="0" smtClean="0">
                <a:solidFill>
                  <a:schemeClr val="bg1"/>
                </a:solidFill>
                <a:latin typeface="Times New Roman" pitchFamily="18" charset="0"/>
                <a:cs typeface="Times New Roman" pitchFamily="18" charset="0"/>
              </a:rPr>
              <a:t>edition</a:t>
            </a:r>
          </a:p>
          <a:p>
            <a:r>
              <a:rPr lang="en-US" dirty="0" smtClean="0">
                <a:solidFill>
                  <a:schemeClr val="bg1"/>
                </a:solidFill>
                <a:latin typeface="Times New Roman" pitchFamily="18" charset="0"/>
                <a:cs typeface="Times New Roman" pitchFamily="18" charset="0"/>
              </a:rPr>
              <a:t>Wilfred E. Major</a:t>
            </a:r>
          </a:p>
          <a:p>
            <a:r>
              <a:rPr lang="en-US" dirty="0" smtClean="0">
                <a:solidFill>
                  <a:schemeClr val="bg1"/>
                </a:solidFill>
                <a:latin typeface="Times New Roman" pitchFamily="18" charset="0"/>
                <a:cs typeface="Times New Roman" pitchFamily="18" charset="0"/>
                <a:hlinkClick r:id="rId3"/>
              </a:rPr>
              <a:t>wmajor@lsu.edu</a:t>
            </a:r>
            <a:r>
              <a:rPr lang="en-US" dirty="0" smtClean="0">
                <a:solidFill>
                  <a:schemeClr val="bg1"/>
                </a:solidFill>
                <a:latin typeface="Times New Roman" pitchFamily="18" charset="0"/>
                <a:cs typeface="Times New Roman" pitchFamily="18" charset="0"/>
              </a:rPr>
              <a:t> </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04373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idx="1"/>
          </p:nvPr>
        </p:nvSpPr>
        <p:spPr>
          <a:xfrm>
            <a:off x="457200" y="1600200"/>
            <a:ext cx="8229600" cy="4953000"/>
          </a:xfrm>
        </p:spPr>
        <p:txBody>
          <a:bodyPr>
            <a:noAutofit/>
          </a:bodyPr>
          <a:lstStyle/>
          <a:p>
            <a:r>
              <a:rPr lang="en-US" sz="2400" dirty="0" smtClean="0">
                <a:solidFill>
                  <a:schemeClr val="bg1"/>
                </a:solidFill>
                <a:latin typeface="Times New Roman" pitchFamily="18" charset="0"/>
                <a:cs typeface="Times New Roman" pitchFamily="18" charset="0"/>
              </a:rPr>
              <a:t>The following reading is quoted from the New Testament.</a:t>
            </a:r>
          </a:p>
          <a:p>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70247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6962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As Jesus teaches in Jerusalem, some wonder about his claims and how it is that he is allowed to </a:t>
            </a:r>
            <a:r>
              <a:rPr lang="en-US" sz="2000" dirty="0">
                <a:solidFill>
                  <a:schemeClr val="bg1"/>
                </a:solidFill>
                <a:latin typeface="Times New Roman" pitchFamily="18" charset="0"/>
                <a:cs typeface="Times New Roman" pitchFamily="18" charset="0"/>
              </a:rPr>
              <a:t>preach openly at </a:t>
            </a:r>
            <a:r>
              <a:rPr lang="en-US" sz="2000" dirty="0" smtClean="0">
                <a:solidFill>
                  <a:schemeClr val="bg1"/>
                </a:solidFill>
                <a:latin typeface="Times New Roman" pitchFamily="18" charset="0"/>
                <a:cs typeface="Times New Roman" pitchFamily="18" charset="0"/>
              </a:rPr>
              <a:t>the temple: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ἀληθῶς ἔγνωσαν οἱ ἄρχοντες </a:t>
            </a:r>
            <a:endParaRPr lang="en-US" sz="2400" dirty="0" smtClean="0">
              <a:solidFill>
                <a:schemeClr val="bg1"/>
              </a:solidFill>
              <a:latin typeface="Palatino Linotype"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ὅτι </a:t>
            </a:r>
            <a:r>
              <a:rPr lang="el-GR" sz="2400" dirty="0">
                <a:solidFill>
                  <a:schemeClr val="bg1"/>
                </a:solidFill>
                <a:latin typeface="Palatino Linotype" pitchFamily="18" charset="0"/>
                <a:cs typeface="Times New Roman" pitchFamily="18" charset="0"/>
              </a:rPr>
              <a:t>οὗτός ἐστιν ὁ Χριστός</a:t>
            </a:r>
            <a:r>
              <a:rPr lang="el-GR" sz="2400" dirty="0" smtClean="0">
                <a:solidFill>
                  <a:schemeClr val="bg1"/>
                </a:solidFill>
                <a:latin typeface="Palatino Linotype" pitchFamily="18" charset="0"/>
                <a:cs typeface="Times New Roman" pitchFamily="18" charset="0"/>
              </a:rPr>
              <a:t>;</a:t>
            </a:r>
            <a:r>
              <a:rPr lang="en-US" sz="2400" dirty="0" smtClean="0">
                <a:solidFill>
                  <a:schemeClr val="bg1"/>
                </a:solidFill>
                <a:latin typeface="Palatino Linotype" pitchFamily="18" charset="0"/>
                <a:cs typeface="Times New Roman" pitchFamily="18" charset="0"/>
              </a:rPr>
              <a:t> </a:t>
            </a:r>
          </a:p>
          <a:p>
            <a:pPr marL="400050" lvl="1" indent="0" algn="r">
              <a:buNone/>
              <a:defRPr/>
            </a:pPr>
            <a:r>
              <a:rPr lang="el-GR" sz="2000" dirty="0" smtClean="0">
                <a:solidFill>
                  <a:schemeClr val="bg1"/>
                </a:solidFill>
                <a:latin typeface="Palatino Linotype" pitchFamily="18" charset="0"/>
                <a:cs typeface="Times New Roman" pitchFamily="18" charset="0"/>
              </a:rPr>
              <a:t>κατὰ Ἰωάννην</a:t>
            </a:r>
            <a:r>
              <a:rPr lang="en-US"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7:26</a:t>
            </a:r>
          </a:p>
          <a:p>
            <a:pPr marL="400050" lvl="1" indent="0">
              <a:buNone/>
              <a:defRPr/>
            </a:pPr>
            <a:endParaRPr lang="en-US" sz="2400" dirty="0">
              <a:solidFill>
                <a:schemeClr val="bg1"/>
              </a:solidFill>
              <a:latin typeface="Times New Roman" pitchFamily="18" charset="0"/>
              <a:cs typeface="Times New Roman" pitchFamily="18" charset="0"/>
            </a:endParaRPr>
          </a:p>
        </p:txBody>
      </p:sp>
      <p:sp>
        <p:nvSpPr>
          <p:cNvPr id="4" name="TextBox 3"/>
          <p:cNvSpPr txBox="1"/>
          <p:nvPr/>
        </p:nvSpPr>
        <p:spPr>
          <a:xfrm>
            <a:off x="0" y="6131004"/>
            <a:ext cx="2696572" cy="707886"/>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ἀληθῶς </a:t>
            </a:r>
            <a:r>
              <a:rPr lang="en-US" sz="2000" dirty="0" smtClean="0">
                <a:solidFill>
                  <a:schemeClr val="bg1"/>
                </a:solidFill>
                <a:latin typeface="Times New Roman" pitchFamily="18" charset="0"/>
                <a:cs typeface="Times New Roman" pitchFamily="18" charset="0"/>
              </a:rPr>
              <a:t>truly </a:t>
            </a:r>
          </a:p>
          <a:p>
            <a:pPr>
              <a:defRPr/>
            </a:pPr>
            <a:r>
              <a:rPr lang="el-GR" sz="2000" dirty="0">
                <a:solidFill>
                  <a:srgbClr val="FFFF00"/>
                </a:solidFill>
                <a:latin typeface="Palatino Linotype" pitchFamily="18" charset="0"/>
                <a:cs typeface="Times New Roman" pitchFamily="18" charset="0"/>
              </a:rPr>
              <a:t>ἔγνωσαν</a:t>
            </a:r>
            <a:r>
              <a:rPr lang="el-GR" sz="2000" dirty="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(3d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knew</a:t>
            </a:r>
            <a:endParaRPr lang="el-GR" sz="2000" dirty="0">
              <a:solidFill>
                <a:schemeClr val="bg1"/>
              </a:solidFill>
              <a:latin typeface="Palatino Linotype" pitchFamily="18" charset="0"/>
              <a:cs typeface="Times New Roman" pitchFamily="18" charset="0"/>
            </a:endParaRPr>
          </a:p>
        </p:txBody>
      </p:sp>
      <p:sp>
        <p:nvSpPr>
          <p:cNvPr id="5" name="TextBox 4"/>
          <p:cNvSpPr txBox="1"/>
          <p:nvPr/>
        </p:nvSpPr>
        <p:spPr>
          <a:xfrm>
            <a:off x="5985351" y="6123057"/>
            <a:ext cx="3151825" cy="707886"/>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ὅτι </a:t>
            </a:r>
            <a:r>
              <a:rPr lang="en-US" sz="2000" dirty="0" smtClean="0">
                <a:solidFill>
                  <a:schemeClr val="bg1"/>
                </a:solidFill>
                <a:latin typeface="Times New Roman" pitchFamily="18" charset="0"/>
                <a:cs typeface="Times New Roman" pitchFamily="18" charset="0"/>
              </a:rPr>
              <a:t>that</a:t>
            </a:r>
            <a:endParaRPr lang="en-US"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οὗτος</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anose="02040502050505030304"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this (man)</a:t>
            </a:r>
            <a:endParaRPr lang="el-GR" sz="2000" dirty="0">
              <a:solidFill>
                <a:schemeClr val="bg1"/>
              </a:solidFill>
              <a:latin typeface="Palatino Linotype" pitchFamily="18" charset="0"/>
              <a:cs typeface="Times New Roman" pitchFamily="18" charset="0"/>
            </a:endParaRPr>
          </a:p>
        </p:txBody>
      </p:sp>
    </p:spTree>
    <p:extLst>
      <p:ext uri="{BB962C8B-B14F-4D97-AF65-F5344CB8AC3E}">
        <p14:creationId xmlns:p14="http://schemas.microsoft.com/office/powerpoint/2010/main" val="237778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idx="1"/>
          </p:nvPr>
        </p:nvSpPr>
        <p:spPr>
          <a:xfrm>
            <a:off x="457200" y="1600200"/>
            <a:ext cx="8229600" cy="4953000"/>
          </a:xfrm>
        </p:spPr>
        <p:txBody>
          <a:bodyPr>
            <a:noAutofit/>
          </a:bodyPr>
          <a:lstStyle/>
          <a:p>
            <a:r>
              <a:rPr lang="en-US" sz="2400" dirty="0" smtClean="0">
                <a:solidFill>
                  <a:schemeClr val="bg1"/>
                </a:solidFill>
                <a:latin typeface="Times New Roman" pitchFamily="18" charset="0"/>
                <a:cs typeface="Times New Roman" pitchFamily="18" charset="0"/>
              </a:rPr>
              <a:t>In addition to scripture, a wide range of related writings were popular with early Christians and these circulated in a range of languages, especially Greek. </a:t>
            </a:r>
          </a:p>
          <a:p>
            <a:r>
              <a:rPr lang="en-US" sz="2400" dirty="0" smtClean="0">
                <a:solidFill>
                  <a:schemeClr val="bg1"/>
                </a:solidFill>
                <a:latin typeface="Times New Roman" pitchFamily="18" charset="0"/>
                <a:cs typeface="Times New Roman" pitchFamily="18" charset="0"/>
              </a:rPr>
              <a:t>Among these writings were romantic stories about an early Christian named Clement. While there were multiple historically </a:t>
            </a:r>
            <a:r>
              <a:rPr lang="en-US" sz="2400" dirty="0">
                <a:solidFill>
                  <a:schemeClr val="bg1"/>
                </a:solidFill>
                <a:latin typeface="Times New Roman" pitchFamily="18" charset="0"/>
                <a:cs typeface="Times New Roman" pitchFamily="18" charset="0"/>
              </a:rPr>
              <a:t>important </a:t>
            </a:r>
            <a:r>
              <a:rPr lang="en-US" sz="2400" dirty="0" smtClean="0">
                <a:solidFill>
                  <a:schemeClr val="bg1"/>
                </a:solidFill>
                <a:latin typeface="Times New Roman" pitchFamily="18" charset="0"/>
                <a:cs typeface="Times New Roman" pitchFamily="18" charset="0"/>
              </a:rPr>
              <a:t>men named Clement in the early Christian church, these stories focus on a Clement who travelled with the apostle Peter. </a:t>
            </a:r>
          </a:p>
          <a:p>
            <a:r>
              <a:rPr lang="en-US" sz="2400" dirty="0" smtClean="0">
                <a:solidFill>
                  <a:schemeClr val="bg1"/>
                </a:solidFill>
                <a:latin typeface="Times New Roman" pitchFamily="18" charset="0"/>
                <a:cs typeface="Times New Roman" pitchFamily="18" charset="0"/>
              </a:rPr>
              <a:t>The </a:t>
            </a:r>
            <a:r>
              <a:rPr lang="en-US" sz="2400" i="1" dirty="0" smtClean="0">
                <a:solidFill>
                  <a:schemeClr val="bg1"/>
                </a:solidFill>
                <a:latin typeface="Times New Roman" pitchFamily="18" charset="0"/>
                <a:cs typeface="Times New Roman" pitchFamily="18" charset="0"/>
              </a:rPr>
              <a:t>Clementine Homilies </a:t>
            </a:r>
            <a:r>
              <a:rPr lang="en-US" sz="2400" dirty="0" smtClean="0">
                <a:solidFill>
                  <a:schemeClr val="bg1"/>
                </a:solidFill>
                <a:latin typeface="Times New Roman" pitchFamily="18" charset="0"/>
                <a:cs typeface="Times New Roman" pitchFamily="18" charset="0"/>
              </a:rPr>
              <a:t>is a collection of such stories. </a:t>
            </a:r>
          </a:p>
        </p:txBody>
      </p:sp>
    </p:spTree>
    <p:extLst>
      <p:ext uri="{BB962C8B-B14F-4D97-AF65-F5344CB8AC3E}">
        <p14:creationId xmlns:p14="http://schemas.microsoft.com/office/powerpoint/2010/main" val="3581643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a:solidFill>
                  <a:schemeClr val="bg1"/>
                </a:solidFill>
                <a:latin typeface="Times New Roman" pitchFamily="18" charset="0"/>
                <a:cs typeface="Times New Roman" pitchFamily="18" charset="0"/>
              </a:rPr>
              <a:t>The </a:t>
            </a:r>
            <a:r>
              <a:rPr lang="en-US" sz="2000" i="1" dirty="0">
                <a:solidFill>
                  <a:schemeClr val="bg1"/>
                </a:solidFill>
                <a:latin typeface="Times New Roman" pitchFamily="18" charset="0"/>
                <a:cs typeface="Times New Roman" pitchFamily="18" charset="0"/>
              </a:rPr>
              <a:t>Clementine Homilies </a:t>
            </a:r>
            <a:r>
              <a:rPr lang="en-US" sz="2000" dirty="0" smtClean="0">
                <a:solidFill>
                  <a:schemeClr val="bg1"/>
                </a:solidFill>
                <a:latin typeface="Times New Roman" pitchFamily="18" charset="0"/>
                <a:cs typeface="Times New Roman" pitchFamily="18" charset="0"/>
              </a:rPr>
              <a:t>includes </a:t>
            </a:r>
            <a:r>
              <a:rPr lang="en-US" sz="2000" dirty="0">
                <a:solidFill>
                  <a:schemeClr val="bg1"/>
                </a:solidFill>
                <a:latin typeface="Times New Roman" pitchFamily="18" charset="0"/>
                <a:cs typeface="Times New Roman" pitchFamily="18" charset="0"/>
              </a:rPr>
              <a:t>an extended version of the conflict between the apostle Peter and Simon Magus </a:t>
            </a:r>
            <a:r>
              <a:rPr lang="en-US" sz="2000" dirty="0" smtClean="0">
                <a:solidFill>
                  <a:schemeClr val="bg1"/>
                </a:solidFill>
                <a:latin typeface="Times New Roman" pitchFamily="18" charset="0"/>
                <a:cs typeface="Times New Roman" pitchFamily="18" charset="0"/>
              </a:rPr>
              <a:t>(cf. Acts 8:9-24). Peter wins over one of Simon’s disciples, </a:t>
            </a:r>
            <a:r>
              <a:rPr lang="en-US" sz="2000" dirty="0" err="1" smtClean="0">
                <a:solidFill>
                  <a:schemeClr val="bg1"/>
                </a:solidFill>
                <a:latin typeface="Times New Roman" pitchFamily="18" charset="0"/>
                <a:cs typeface="Times New Roman" pitchFamily="18" charset="0"/>
              </a:rPr>
              <a:t>Zacchaeus</a:t>
            </a:r>
            <a:r>
              <a:rPr lang="en-US" sz="2000" dirty="0" smtClean="0">
                <a:solidFill>
                  <a:schemeClr val="bg1"/>
                </a:solidFill>
                <a:latin typeface="Times New Roman" pitchFamily="18" charset="0"/>
                <a:cs typeface="Times New Roman" pitchFamily="18" charset="0"/>
              </a:rPr>
              <a:t>, and makes him bishop of </a:t>
            </a:r>
            <a:r>
              <a:rPr lang="en-US" sz="2000" dirty="0" err="1" smtClean="0">
                <a:solidFill>
                  <a:schemeClr val="bg1"/>
                </a:solidFill>
                <a:latin typeface="Times New Roman" pitchFamily="18" charset="0"/>
                <a:cs typeface="Times New Roman" pitchFamily="18" charset="0"/>
              </a:rPr>
              <a:t>Caeserea</a:t>
            </a:r>
            <a:r>
              <a:rPr lang="en-US" sz="2000" dirty="0" smtClean="0">
                <a:solidFill>
                  <a:schemeClr val="bg1"/>
                </a:solidFill>
                <a:latin typeface="Times New Roman" pitchFamily="18" charset="0"/>
                <a:cs typeface="Times New Roman" pitchFamily="18" charset="0"/>
              </a:rPr>
              <a:t>. As part of the process of installing </a:t>
            </a:r>
            <a:r>
              <a:rPr lang="en-US" sz="2000" dirty="0" err="1" smtClean="0">
                <a:solidFill>
                  <a:schemeClr val="bg1"/>
                </a:solidFill>
                <a:latin typeface="Times New Roman" pitchFamily="18" charset="0"/>
                <a:cs typeface="Times New Roman" pitchFamily="18" charset="0"/>
              </a:rPr>
              <a:t>Zacchaeus</a:t>
            </a:r>
            <a:r>
              <a:rPr lang="en-US" sz="2000" dirty="0" smtClean="0">
                <a:solidFill>
                  <a:schemeClr val="bg1"/>
                </a:solidFill>
                <a:latin typeface="Times New Roman" pitchFamily="18" charset="0"/>
                <a:cs typeface="Times New Roman" pitchFamily="18" charset="0"/>
              </a:rPr>
              <a:t>, Peter prays to God: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σὺ γὰρ ἄρχων ἀρχόντων </a:t>
            </a:r>
            <a:r>
              <a:rPr lang="en-US" sz="2400" dirty="0" smtClean="0">
                <a:solidFill>
                  <a:schemeClr val="bg1">
                    <a:lumMod val="65000"/>
                  </a:schemeClr>
                </a:solidFill>
                <a:latin typeface="Palatino Linotype" pitchFamily="18" charset="0"/>
                <a:cs typeface="Times New Roman" pitchFamily="18" charset="0"/>
              </a:rPr>
              <a:t>(</a:t>
            </a:r>
            <a:r>
              <a:rPr lang="el-GR" sz="2400" dirty="0" smtClean="0">
                <a:solidFill>
                  <a:schemeClr val="bg1">
                    <a:lumMod val="65000"/>
                  </a:schemeClr>
                </a:solidFill>
                <a:latin typeface="Palatino Linotype" pitchFamily="18" charset="0"/>
                <a:cs typeface="Times New Roman" pitchFamily="18" charset="0"/>
              </a:rPr>
              <a:t>εἶ</a:t>
            </a:r>
            <a:r>
              <a:rPr lang="en-US" sz="2400" dirty="0" smtClean="0">
                <a:solidFill>
                  <a:schemeClr val="bg1">
                    <a:lumMod val="65000"/>
                  </a:schemeClr>
                </a:solidFill>
                <a:latin typeface="Palatino Linotype" pitchFamily="18" charset="0"/>
                <a:cs typeface="Times New Roman" pitchFamily="18" charset="0"/>
              </a:rPr>
              <a:t>)</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 </a:t>
            </a:r>
            <a:endParaRPr lang="en-US"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Homily 3 72.3</a:t>
            </a:r>
          </a:p>
          <a:p>
            <a:pPr marL="400050" lvl="1" indent="0">
              <a:buNone/>
              <a:defRPr/>
            </a:pPr>
            <a:endParaRPr lang="en-US" sz="2400" dirty="0">
              <a:solidFill>
                <a:schemeClr val="bg1"/>
              </a:solidFill>
              <a:latin typeface="Times New Roman" pitchFamily="18" charset="0"/>
              <a:cs typeface="Times New Roman" pitchFamily="18" charset="0"/>
            </a:endParaRPr>
          </a:p>
        </p:txBody>
      </p:sp>
      <p:sp>
        <p:nvSpPr>
          <p:cNvPr id="4" name="TextBox 3"/>
          <p:cNvSpPr txBox="1"/>
          <p:nvPr/>
        </p:nvSpPr>
        <p:spPr>
          <a:xfrm>
            <a:off x="0" y="6457890"/>
            <a:ext cx="1515158"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γάρ</a:t>
            </a:r>
            <a:r>
              <a:rPr lang="en-US"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because</a:t>
            </a:r>
          </a:p>
        </p:txBody>
      </p:sp>
      <p:sp>
        <p:nvSpPr>
          <p:cNvPr id="5" name="TextBox 4"/>
          <p:cNvSpPr txBox="1"/>
          <p:nvPr/>
        </p:nvSpPr>
        <p:spPr>
          <a:xfrm>
            <a:off x="7229693" y="6457890"/>
            <a:ext cx="1914307"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σύ</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you</a:t>
            </a:r>
            <a:endParaRPr lang="el-GR" sz="2000" dirty="0" smtClean="0">
              <a:solidFill>
                <a:schemeClr val="bg1"/>
              </a:solidFill>
              <a:latin typeface="Palatino Linotype" pitchFamily="18" charset="0"/>
              <a:cs typeface="Times New Roman" pitchFamily="18" charset="0"/>
            </a:endParaRPr>
          </a:p>
        </p:txBody>
      </p:sp>
    </p:spTree>
    <p:extLst>
      <p:ext uri="{BB962C8B-B14F-4D97-AF65-F5344CB8AC3E}">
        <p14:creationId xmlns:p14="http://schemas.microsoft.com/office/powerpoint/2010/main" val="3021041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800" b="1" dirty="0" smtClean="0">
                <a:solidFill>
                  <a:srgbClr val="FFFF00"/>
                </a:solidFill>
                <a:latin typeface="Times New Roman" pitchFamily="18" charset="0"/>
                <a:cs typeface="Times New Roman" pitchFamily="18" charset="0"/>
              </a:rPr>
              <a:t>Unit </a:t>
            </a:r>
            <a:r>
              <a:rPr lang="en-US" sz="2800" b="1" dirty="0" smtClean="0">
                <a:solidFill>
                  <a:srgbClr val="FFFF00"/>
                </a:solidFill>
                <a:latin typeface="Times New Roman" pitchFamily="18" charset="0"/>
                <a:cs typeface="Times New Roman" pitchFamily="18" charset="0"/>
              </a:rPr>
              <a:t>3 part 1 Biblical reading. </a:t>
            </a:r>
          </a:p>
          <a:p>
            <a:pPr lvl="1">
              <a:defRPr/>
            </a:pPr>
            <a:r>
              <a:rPr lang="en-US" dirty="0" smtClean="0">
                <a:solidFill>
                  <a:schemeClr val="bg1"/>
                </a:solidFill>
                <a:latin typeface="Times New Roman" pitchFamily="18" charset="0"/>
                <a:cs typeface="Times New Roman" pitchFamily="18" charset="0"/>
              </a:rPr>
              <a:t>Be </a:t>
            </a:r>
            <a:r>
              <a:rPr lang="en-US" dirty="0">
                <a:solidFill>
                  <a:schemeClr val="bg1"/>
                </a:solidFill>
                <a:latin typeface="Times New Roman" pitchFamily="18" charset="0"/>
                <a:cs typeface="Times New Roman" pitchFamily="18" charset="0"/>
              </a:rPr>
              <a:t>able to:  </a:t>
            </a:r>
          </a:p>
          <a:p>
            <a:pPr lvl="2">
              <a:defRPr/>
            </a:pPr>
            <a:r>
              <a:rPr lang="en-US" dirty="0">
                <a:solidFill>
                  <a:schemeClr val="bg1"/>
                </a:solidFill>
                <a:latin typeface="Times New Roman" pitchFamily="18" charset="0"/>
                <a:cs typeface="Times New Roman" pitchFamily="18" charset="0"/>
              </a:rPr>
              <a:t>read the sentences aloud </a:t>
            </a:r>
          </a:p>
          <a:p>
            <a:pPr lvl="2">
              <a:defRPr/>
            </a:pPr>
            <a:r>
              <a:rPr lang="en-US" dirty="0">
                <a:solidFill>
                  <a:schemeClr val="bg1"/>
                </a:solidFill>
                <a:latin typeface="Times New Roman" pitchFamily="18" charset="0"/>
                <a:cs typeface="Times New Roman" pitchFamily="18" charset="0"/>
              </a:rPr>
              <a:t>parse each verb and noun (with article where it appears)</a:t>
            </a:r>
          </a:p>
          <a:p>
            <a:pPr lvl="2">
              <a:defRPr/>
            </a:pPr>
            <a:r>
              <a:rPr lang="en-US" dirty="0">
                <a:solidFill>
                  <a:schemeClr val="bg1"/>
                </a:solidFill>
                <a:latin typeface="Times New Roman" pitchFamily="18" charset="0"/>
                <a:cs typeface="Times New Roman" pitchFamily="18" charset="0"/>
              </a:rPr>
              <a:t>translate the sentences into English. </a:t>
            </a:r>
          </a:p>
        </p:txBody>
      </p:sp>
    </p:spTree>
    <p:extLst>
      <p:ext uri="{BB962C8B-B14F-4D97-AF65-F5344CB8AC3E}">
        <p14:creationId xmlns:p14="http://schemas.microsoft.com/office/powerpoint/2010/main" val="1026359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001000" cy="48768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All the sentences here come from ancient Greek writings related to the Bible, Jewish history and early Christianity. The passages are unchanged, except where … indicates a short omission. </a:t>
            </a:r>
          </a:p>
          <a:p>
            <a:pPr>
              <a:defRPr/>
            </a:pPr>
            <a:r>
              <a:rPr lang="en-US" sz="2400" dirty="0" smtClean="0">
                <a:solidFill>
                  <a:schemeClr val="bg1"/>
                </a:solidFill>
                <a:latin typeface="Times New Roman" pitchFamily="18" charset="0"/>
                <a:cs typeface="Times New Roman" pitchFamily="18" charset="0"/>
              </a:rPr>
              <a:t>To </a:t>
            </a:r>
            <a:r>
              <a:rPr lang="en-US" sz="2400" dirty="0">
                <a:solidFill>
                  <a:schemeClr val="bg1"/>
                </a:solidFill>
                <a:latin typeface="Times New Roman" pitchFamily="18" charset="0"/>
                <a:cs typeface="Times New Roman" pitchFamily="18" charset="0"/>
              </a:rPr>
              <a:t>provide context for the </a:t>
            </a:r>
            <a:r>
              <a:rPr lang="en-US" sz="2400" dirty="0" smtClean="0">
                <a:solidFill>
                  <a:schemeClr val="bg1"/>
                </a:solidFill>
                <a:latin typeface="Times New Roman" pitchFamily="18" charset="0"/>
                <a:cs typeface="Times New Roman" pitchFamily="18" charset="0"/>
              </a:rPr>
              <a:t>quotation, there are brief introductions for </a:t>
            </a:r>
            <a:r>
              <a:rPr lang="en-US" sz="2400" dirty="0">
                <a:solidFill>
                  <a:schemeClr val="bg1"/>
                </a:solidFill>
                <a:latin typeface="Times New Roman" pitchFamily="18" charset="0"/>
                <a:cs typeface="Times New Roman" pitchFamily="18" charset="0"/>
              </a:rPr>
              <a:t>the </a:t>
            </a:r>
            <a:r>
              <a:rPr lang="en-US" sz="2400" dirty="0" smtClean="0">
                <a:solidFill>
                  <a:schemeClr val="bg1"/>
                </a:solidFill>
                <a:latin typeface="Times New Roman" pitchFamily="18" charset="0"/>
                <a:cs typeface="Times New Roman" pitchFamily="18" charset="0"/>
              </a:rPr>
              <a:t>writings and stories</a:t>
            </a:r>
            <a:r>
              <a:rPr lang="en-US" sz="2400" dirty="0">
                <a:solidFill>
                  <a:schemeClr val="bg1"/>
                </a:solidFill>
                <a:latin typeface="Times New Roman" pitchFamily="18" charset="0"/>
                <a:cs typeface="Times New Roman" pitchFamily="18" charset="0"/>
              </a:rPr>
              <a:t>. </a:t>
            </a:r>
            <a:endParaRPr lang="en-US" sz="24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At the bottom of each slide are vocabulary entries and notes. These supply vocabulary and information for any words that have not yet appeared in the required vocabulary.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8578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idx="1"/>
          </p:nvPr>
        </p:nvSpPr>
        <p:spPr>
          <a:xfrm>
            <a:off x="457200" y="1600200"/>
            <a:ext cx="8001000" cy="4953000"/>
          </a:xfrm>
        </p:spPr>
        <p:txBody>
          <a:bodyPr>
            <a:noAutofit/>
          </a:bodyPr>
          <a:lstStyle/>
          <a:p>
            <a:r>
              <a:rPr lang="en-US" sz="2400" dirty="0" smtClean="0">
                <a:solidFill>
                  <a:schemeClr val="bg1"/>
                </a:solidFill>
                <a:latin typeface="Times New Roman" pitchFamily="18" charset="0"/>
                <a:cs typeface="Times New Roman" pitchFamily="18" charset="0"/>
              </a:rPr>
              <a:t>Hebrew scripture was translated into </a:t>
            </a:r>
            <a:r>
              <a:rPr lang="en-US" sz="2400" i="1" dirty="0" err="1" smtClean="0">
                <a:solidFill>
                  <a:schemeClr val="bg1"/>
                </a:solidFill>
                <a:latin typeface="Times New Roman" pitchFamily="18" charset="0"/>
                <a:cs typeface="Times New Roman" pitchFamily="18" charset="0"/>
              </a:rPr>
              <a:t>koine</a:t>
            </a:r>
            <a:r>
              <a:rPr lang="en-US" sz="2400" dirty="0" smtClean="0">
                <a:solidFill>
                  <a:schemeClr val="bg1"/>
                </a:solidFill>
                <a:latin typeface="Times New Roman" pitchFamily="18" charset="0"/>
                <a:cs typeface="Times New Roman" pitchFamily="18" charset="0"/>
              </a:rPr>
              <a:t> Greek in the second century B.C., a collection called the Septuagint. </a:t>
            </a:r>
          </a:p>
          <a:p>
            <a:r>
              <a:rPr lang="en-US" sz="2400" dirty="0" smtClean="0">
                <a:solidFill>
                  <a:schemeClr val="bg1"/>
                </a:solidFill>
                <a:latin typeface="Times New Roman" pitchFamily="18" charset="0"/>
                <a:cs typeface="Times New Roman" pitchFamily="18" charset="0"/>
              </a:rPr>
              <a:t>Early Christian writings cite scripture from the Septuagint and culled the Old Testament from it. </a:t>
            </a:r>
          </a:p>
          <a:p>
            <a:r>
              <a:rPr lang="en-US" sz="2400" dirty="0" smtClean="0">
                <a:solidFill>
                  <a:schemeClr val="bg1"/>
                </a:solidFill>
                <a:latin typeface="Times New Roman" pitchFamily="18" charset="0"/>
                <a:cs typeface="Times New Roman" pitchFamily="18" charset="0"/>
              </a:rPr>
              <a:t>The Septuagint derives its name from the Latin </a:t>
            </a:r>
            <a:r>
              <a:rPr lang="en-US" sz="2400" i="1" dirty="0" err="1" smtClean="0">
                <a:solidFill>
                  <a:schemeClr val="bg1"/>
                </a:solidFill>
                <a:latin typeface="Times New Roman" pitchFamily="18" charset="0"/>
                <a:cs typeface="Times New Roman" pitchFamily="18" charset="0"/>
              </a:rPr>
              <a:t>versio</a:t>
            </a:r>
            <a:r>
              <a:rPr lang="en-US" sz="2400" i="1" dirty="0" smtClean="0">
                <a:solidFill>
                  <a:schemeClr val="bg1"/>
                </a:solidFill>
                <a:latin typeface="Times New Roman" pitchFamily="18" charset="0"/>
                <a:cs typeface="Times New Roman" pitchFamily="18" charset="0"/>
              </a:rPr>
              <a:t> </a:t>
            </a:r>
            <a:r>
              <a:rPr lang="en-US" sz="2400" i="1" dirty="0" err="1" smtClean="0">
                <a:solidFill>
                  <a:schemeClr val="bg1"/>
                </a:solidFill>
                <a:latin typeface="Times New Roman" pitchFamily="18" charset="0"/>
                <a:cs typeface="Times New Roman" pitchFamily="18" charset="0"/>
              </a:rPr>
              <a:t>septuaginta</a:t>
            </a:r>
            <a:r>
              <a:rPr lang="en-US" sz="2400" i="1" dirty="0" smtClean="0">
                <a:solidFill>
                  <a:schemeClr val="bg1"/>
                </a:solidFill>
                <a:latin typeface="Times New Roman" pitchFamily="18" charset="0"/>
                <a:cs typeface="Times New Roman" pitchFamily="18" charset="0"/>
              </a:rPr>
              <a:t> </a:t>
            </a:r>
            <a:r>
              <a:rPr lang="en-US" sz="2400" i="1" dirty="0" err="1" smtClean="0">
                <a:solidFill>
                  <a:schemeClr val="bg1"/>
                </a:solidFill>
                <a:latin typeface="Times New Roman" pitchFamily="18" charset="0"/>
                <a:cs typeface="Times New Roman" pitchFamily="18" charset="0"/>
              </a:rPr>
              <a:t>interpretum</a:t>
            </a:r>
            <a:r>
              <a:rPr lang="en-US" sz="2400" dirty="0" smtClean="0">
                <a:solidFill>
                  <a:schemeClr val="bg1"/>
                </a:solidFill>
                <a:latin typeface="Times New Roman" pitchFamily="18" charset="0"/>
                <a:cs typeface="Times New Roman" pitchFamily="18" charset="0"/>
              </a:rPr>
              <a:t>, "translation of the seventy interpreters," (Greek: </a:t>
            </a:r>
            <a:r>
              <a:rPr lang="en-US" sz="2400" dirty="0" smtClean="0">
                <a:solidFill>
                  <a:schemeClr val="bg1"/>
                </a:solidFill>
                <a:latin typeface="Palatino Linotype" pitchFamily="18" charset="0"/>
                <a:cs typeface="Times New Roman" pitchFamily="18" charset="0"/>
              </a:rPr>
              <a:t>ἡ </a:t>
            </a:r>
            <a:r>
              <a:rPr lang="en-US" sz="2400" dirty="0" err="1" smtClean="0">
                <a:solidFill>
                  <a:schemeClr val="bg1"/>
                </a:solidFill>
                <a:latin typeface="Palatino Linotype" pitchFamily="18" charset="0"/>
                <a:cs typeface="Times New Roman" pitchFamily="18" charset="0"/>
              </a:rPr>
              <a:t>μετάφρασις</a:t>
            </a:r>
            <a:r>
              <a:rPr lang="en-US" sz="2400" dirty="0" smtClean="0">
                <a:solidFill>
                  <a:schemeClr val="bg1"/>
                </a:solidFill>
                <a:latin typeface="Palatino Linotype" pitchFamily="18" charset="0"/>
                <a:cs typeface="Times New Roman" pitchFamily="18" charset="0"/>
              </a:rPr>
              <a:t> </a:t>
            </a:r>
            <a:r>
              <a:rPr lang="en-US" sz="2400" dirty="0" err="1" smtClean="0">
                <a:solidFill>
                  <a:schemeClr val="bg1"/>
                </a:solidFill>
                <a:latin typeface="Palatino Linotype" pitchFamily="18" charset="0"/>
                <a:cs typeface="Times New Roman" pitchFamily="18" charset="0"/>
              </a:rPr>
              <a:t>τῶν</a:t>
            </a:r>
            <a:r>
              <a:rPr lang="en-US" sz="2400" dirty="0" smtClean="0">
                <a:solidFill>
                  <a:schemeClr val="bg1"/>
                </a:solidFill>
                <a:latin typeface="Palatino Linotype" pitchFamily="18" charset="0"/>
                <a:cs typeface="Times New Roman" pitchFamily="18" charset="0"/>
              </a:rPr>
              <a:t> </a:t>
            </a:r>
            <a:r>
              <a:rPr lang="en-US" sz="2400" dirty="0" err="1" smtClean="0">
                <a:solidFill>
                  <a:schemeClr val="bg1"/>
                </a:solidFill>
                <a:latin typeface="Palatino Linotype" pitchFamily="18" charset="0"/>
                <a:cs typeface="Times New Roman" pitchFamily="18" charset="0"/>
              </a:rPr>
              <a:t>ἑβδομήκοντα</a:t>
            </a:r>
            <a:r>
              <a:rPr lang="en-US" sz="2400" dirty="0" smtClean="0">
                <a:solidFill>
                  <a:schemeClr val="bg1"/>
                </a:solidFill>
                <a:latin typeface="Times New Roman" pitchFamily="18" charset="0"/>
                <a:cs typeface="Times New Roman" pitchFamily="18" charset="0"/>
              </a:rPr>
              <a:t>, "translation of the seventy." The Roman numeral LXX (seventy) is commonly used as an abbreviation. </a:t>
            </a:r>
          </a:p>
          <a:p>
            <a:r>
              <a:rPr lang="en-US" sz="2400" dirty="0" smtClean="0">
                <a:solidFill>
                  <a:schemeClr val="bg1"/>
                </a:solidFill>
                <a:latin typeface="Times New Roman" pitchFamily="18" charset="0"/>
                <a:cs typeface="Times New Roman" pitchFamily="18" charset="0"/>
              </a:rPr>
              <a:t>The following readings are quoted from the Septuagint.</a:t>
            </a:r>
          </a:p>
          <a:p>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561036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591621"/>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God calls out to Adam in the Garden of Eden: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ποῦ εἶ;</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 </a:t>
            </a:r>
            <a:endParaRPr lang="el-GR" sz="2400" dirty="0">
              <a:solidFill>
                <a:schemeClr val="bg1"/>
              </a:solidFill>
              <a:latin typeface="Palatino Linotype" pitchFamily="18" charset="0"/>
              <a:cs typeface="Times New Roman" pitchFamily="18" charset="0"/>
            </a:endParaRPr>
          </a:p>
          <a:p>
            <a:pPr marL="400050" lvl="1" indent="0">
              <a:buNone/>
              <a:defRPr/>
            </a:pPr>
            <a:endParaRPr lang="en-US" sz="24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Adam responds in part: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γυμνός εἰμι</a:t>
            </a:r>
            <a:endParaRPr lang="en-US"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LXX Gen. 3:9 </a:t>
            </a:r>
          </a:p>
          <a:p>
            <a:pPr marL="400050" lvl="1" indent="0">
              <a:buNone/>
              <a:defRPr/>
            </a:pPr>
            <a:endParaRPr lang="en-US" sz="2400" dirty="0">
              <a:solidFill>
                <a:schemeClr val="bg1"/>
              </a:solidFill>
              <a:latin typeface="Times New Roman" pitchFamily="18" charset="0"/>
              <a:cs typeface="Times New Roman" pitchFamily="18" charset="0"/>
            </a:endParaRPr>
          </a:p>
        </p:txBody>
      </p:sp>
      <p:sp>
        <p:nvSpPr>
          <p:cNvPr id="4" name="TextBox 3"/>
          <p:cNvSpPr txBox="1"/>
          <p:nvPr/>
        </p:nvSpPr>
        <p:spPr>
          <a:xfrm>
            <a:off x="0" y="6468421"/>
            <a:ext cx="1531188"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ποῦ</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Palatino Linotype" pitchFamily="18" charset="0"/>
                <a:cs typeface="Times New Roman" pitchFamily="18" charset="0"/>
              </a:rPr>
              <a:t>where?</a:t>
            </a:r>
            <a:endParaRPr lang="el-GR" sz="2000" dirty="0">
              <a:solidFill>
                <a:schemeClr val="bg1"/>
              </a:solidFill>
              <a:latin typeface="Palatino Linotype" pitchFamily="18" charset="0"/>
              <a:cs typeface="Times New Roman" pitchFamily="18" charset="0"/>
            </a:endParaRPr>
          </a:p>
        </p:txBody>
      </p:sp>
      <p:sp>
        <p:nvSpPr>
          <p:cNvPr id="5" name="TextBox 4"/>
          <p:cNvSpPr txBox="1"/>
          <p:nvPr/>
        </p:nvSpPr>
        <p:spPr>
          <a:xfrm>
            <a:off x="6109195" y="6457890"/>
            <a:ext cx="3034805"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γυμνός</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anose="02040502050505030304" pitchFamily="18" charset="0"/>
                <a:cs typeface="Times New Roman" pitchFamily="18" charset="0"/>
              </a:rPr>
              <a:t>ὁ</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naked</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92607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001000" cy="4876800"/>
          </a:xfrm>
        </p:spPr>
        <p:txBody>
          <a:bodyPr rtlCol="0">
            <a:normAutofit/>
          </a:bodyPr>
          <a:lstStyle/>
          <a:p>
            <a:pPr>
              <a:defRPr/>
            </a:pPr>
            <a:r>
              <a:rPr lang="en-US" sz="2000" dirty="0">
                <a:solidFill>
                  <a:schemeClr val="bg1"/>
                </a:solidFill>
                <a:latin typeface="Times New Roman" pitchFamily="18" charset="0"/>
                <a:cs typeface="Times New Roman" pitchFamily="18" charset="0"/>
              </a:rPr>
              <a:t>King </a:t>
            </a:r>
            <a:r>
              <a:rPr lang="en-US" sz="2000" dirty="0" smtClean="0">
                <a:solidFill>
                  <a:schemeClr val="bg1"/>
                </a:solidFill>
                <a:latin typeface="Times New Roman" pitchFamily="18" charset="0"/>
                <a:cs typeface="Times New Roman" pitchFamily="18" charset="0"/>
              </a:rPr>
              <a:t>David, after putting down a rebellion by his son Absalom, who died in the fighting, is in mourning. </a:t>
            </a:r>
            <a:r>
              <a:rPr lang="en-US" sz="2000" dirty="0" err="1" smtClean="0">
                <a:solidFill>
                  <a:schemeClr val="bg1"/>
                </a:solidFill>
                <a:latin typeface="Times New Roman" pitchFamily="18" charset="0"/>
                <a:cs typeface="Times New Roman" pitchFamily="18" charset="0"/>
              </a:rPr>
              <a:t>Joab</a:t>
            </a:r>
            <a:r>
              <a:rPr lang="en-US" sz="2000" dirty="0" smtClean="0">
                <a:solidFill>
                  <a:schemeClr val="bg1"/>
                </a:solidFill>
                <a:latin typeface="Times New Roman" pitchFamily="18" charset="0"/>
                <a:cs typeface="Times New Roman" pitchFamily="18" charset="0"/>
              </a:rPr>
              <a:t>, nephew to David, chastises him, saying that such grief disrespects those who serve in David’s loyal army. It sends the message, </a:t>
            </a:r>
            <a:r>
              <a:rPr lang="en-US" sz="2000" dirty="0" err="1" smtClean="0">
                <a:solidFill>
                  <a:schemeClr val="bg1"/>
                </a:solidFill>
                <a:latin typeface="Times New Roman" pitchFamily="18" charset="0"/>
                <a:cs typeface="Times New Roman" pitchFamily="18" charset="0"/>
              </a:rPr>
              <a:t>Joab</a:t>
            </a:r>
            <a:r>
              <a:rPr lang="en-US" sz="2000" dirty="0" smtClean="0">
                <a:solidFill>
                  <a:schemeClr val="bg1"/>
                </a:solidFill>
                <a:latin typeface="Times New Roman" pitchFamily="18" charset="0"/>
                <a:cs typeface="Times New Roman" pitchFamily="18" charset="0"/>
              </a:rPr>
              <a:t> says, that: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οὔκ εἰσιν οἱ ἄρχοντές σου οὐδὲ </a:t>
            </a:r>
            <a:r>
              <a:rPr lang="el-GR" sz="2400" dirty="0" smtClean="0">
                <a:solidFill>
                  <a:schemeClr val="bg1"/>
                </a:solidFill>
                <a:latin typeface="Palatino Linotype" pitchFamily="18" charset="0"/>
                <a:cs typeface="Times New Roman" pitchFamily="18" charset="0"/>
              </a:rPr>
              <a:t>παῖδες </a:t>
            </a:r>
            <a:endParaRPr lang="en-US"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LXX 2 Kings 19:7 </a:t>
            </a:r>
            <a:endParaRPr lang="en-US" sz="2400" dirty="0" smtClean="0">
              <a:solidFill>
                <a:schemeClr val="bg1"/>
              </a:solidFill>
              <a:latin typeface="Times New Roman" pitchFamily="18" charset="0"/>
              <a:cs typeface="Times New Roman" pitchFamily="18" charset="0"/>
            </a:endParaRPr>
          </a:p>
          <a:p>
            <a:pPr marL="400050" lvl="1" indent="0">
              <a:buNone/>
              <a:defRPr/>
            </a:pPr>
            <a:endParaRPr lang="en-US" sz="2400" dirty="0">
              <a:solidFill>
                <a:schemeClr val="bg1"/>
              </a:solidFill>
              <a:latin typeface="Times New Roman" pitchFamily="18" charset="0"/>
              <a:cs typeface="Times New Roman" pitchFamily="18" charset="0"/>
            </a:endParaRPr>
          </a:p>
        </p:txBody>
      </p:sp>
      <p:sp>
        <p:nvSpPr>
          <p:cNvPr id="4" name="TextBox 3"/>
          <p:cNvSpPr txBox="1"/>
          <p:nvPr/>
        </p:nvSpPr>
        <p:spPr>
          <a:xfrm>
            <a:off x="0" y="6468421"/>
            <a:ext cx="2021707"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οὐδέ </a:t>
            </a:r>
            <a:r>
              <a:rPr lang="en-US" sz="2000" dirty="0" smtClean="0">
                <a:solidFill>
                  <a:schemeClr val="bg1"/>
                </a:solidFill>
                <a:latin typeface="Times New Roman" pitchFamily="18" charset="0"/>
                <a:cs typeface="Times New Roman" pitchFamily="18" charset="0"/>
              </a:rPr>
              <a:t>and not, nor</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7984708" y="6457890"/>
            <a:ext cx="1159292"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σου</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your</a:t>
            </a:r>
            <a:endParaRPr lang="el-GR" sz="2000" dirty="0">
              <a:solidFill>
                <a:schemeClr val="bg1"/>
              </a:solidFill>
              <a:latin typeface="Palatino Linotype" pitchFamily="18" charset="0"/>
              <a:cs typeface="Times New Roman" pitchFamily="18" charset="0"/>
            </a:endParaRPr>
          </a:p>
        </p:txBody>
      </p:sp>
    </p:spTree>
    <p:extLst>
      <p:ext uri="{BB962C8B-B14F-4D97-AF65-F5344CB8AC3E}">
        <p14:creationId xmlns:p14="http://schemas.microsoft.com/office/powerpoint/2010/main" val="4288481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After suffering much at Satan’s hands, Job is visited by friends who seek to reassure him of God’s justice. At one point, Job throws one of his friends’ own questions back at him: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Ποῦ ἐστιν οἶκος </a:t>
            </a:r>
            <a:r>
              <a:rPr lang="el-GR" sz="2400" dirty="0" smtClean="0">
                <a:solidFill>
                  <a:schemeClr val="bg1"/>
                </a:solidFill>
                <a:latin typeface="Palatino Linotype" pitchFamily="18" charset="0"/>
                <a:cs typeface="Times New Roman" pitchFamily="18" charset="0"/>
              </a:rPr>
              <a:t>ἄρχοντος;</a:t>
            </a:r>
            <a:endParaRPr lang="en-US"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Palatino Linotype" pitchFamily="18" charset="0"/>
                <a:cs typeface="Times New Roman" pitchFamily="18" charset="0"/>
              </a:rPr>
              <a:t>LXX Job 2</a:t>
            </a:r>
            <a:r>
              <a:rPr lang="en-US" sz="2000" dirty="0" smtClean="0">
                <a:solidFill>
                  <a:schemeClr val="bg1"/>
                </a:solidFill>
                <a:latin typeface="Times New Roman" pitchFamily="18" charset="0"/>
                <a:cs typeface="Times New Roman" pitchFamily="18" charset="0"/>
              </a:rPr>
              <a:t>1:28 </a:t>
            </a:r>
          </a:p>
          <a:p>
            <a:pPr marL="400050" lvl="1" indent="0">
              <a:buNone/>
              <a:defRPr/>
            </a:pPr>
            <a:endParaRPr lang="en-US" sz="2400" dirty="0">
              <a:solidFill>
                <a:schemeClr val="bg1"/>
              </a:solidFill>
              <a:latin typeface="Times New Roman" pitchFamily="18" charset="0"/>
              <a:cs typeface="Times New Roman" pitchFamily="18" charset="0"/>
            </a:endParaRPr>
          </a:p>
        </p:txBody>
      </p:sp>
      <p:sp>
        <p:nvSpPr>
          <p:cNvPr id="4" name="TextBox 3"/>
          <p:cNvSpPr txBox="1"/>
          <p:nvPr/>
        </p:nvSpPr>
        <p:spPr>
          <a:xfrm>
            <a:off x="0" y="6468421"/>
            <a:ext cx="2632452"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οἶκος</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anose="02040502050505030304"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home</a:t>
            </a:r>
            <a:endParaRPr lang="el-GR" sz="2000" dirty="0">
              <a:solidFill>
                <a:schemeClr val="bg1"/>
              </a:solidFill>
              <a:latin typeface="Times New Roman" pitchFamily="18" charset="0"/>
              <a:cs typeface="Times New Roman" pitchFamily="18" charset="0"/>
            </a:endParaRPr>
          </a:p>
        </p:txBody>
      </p:sp>
      <p:sp>
        <p:nvSpPr>
          <p:cNvPr id="6" name="TextBox 5"/>
          <p:cNvSpPr txBox="1"/>
          <p:nvPr/>
        </p:nvSpPr>
        <p:spPr>
          <a:xfrm>
            <a:off x="7632048" y="6454595"/>
            <a:ext cx="1511952" cy="400110"/>
          </a:xfrm>
          <a:prstGeom prst="rect">
            <a:avLst/>
          </a:prstGeom>
          <a:noFill/>
        </p:spPr>
        <p:txBody>
          <a:bodyPr wrap="none" rtlCol="0">
            <a:spAutoFit/>
          </a:bodyPr>
          <a:lstStyle/>
          <a:p>
            <a:pPr>
              <a:defRPr/>
            </a:pPr>
            <a:r>
              <a:rPr lang="el-GR" sz="2000" dirty="0">
                <a:solidFill>
                  <a:srgbClr val="FFFF00"/>
                </a:solidFill>
                <a:latin typeface="Palatino Linotype" pitchFamily="18" charset="0"/>
                <a:cs typeface="Times New Roman" pitchFamily="18" charset="0"/>
              </a:rPr>
              <a:t>ποῦ </a:t>
            </a:r>
            <a:r>
              <a:rPr lang="en-US" sz="2000" dirty="0" smtClean="0">
                <a:solidFill>
                  <a:schemeClr val="bg1"/>
                </a:solidFill>
                <a:latin typeface="Times New Roman" pitchFamily="18" charset="0"/>
                <a:cs typeface="Times New Roman" pitchFamily="18" charset="0"/>
              </a:rPr>
              <a:t>where? </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119413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The prophet Isaiah imagines an appeal in the face of God’s wrath: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Σὺ μόνος εἶ ἄρχων</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 </a:t>
            </a:r>
            <a:endParaRPr lang="en-US"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LXX Is. 10:8</a:t>
            </a:r>
          </a:p>
          <a:p>
            <a:pPr marL="400050" lvl="1" indent="0">
              <a:buNone/>
              <a:defRPr/>
            </a:pPr>
            <a:endParaRPr lang="en-US" sz="2400" dirty="0">
              <a:solidFill>
                <a:schemeClr val="bg1"/>
              </a:solidFill>
              <a:latin typeface="Times New Roman" pitchFamily="18" charset="0"/>
              <a:cs typeface="Times New Roman" pitchFamily="18" charset="0"/>
            </a:endParaRPr>
          </a:p>
        </p:txBody>
      </p:sp>
      <p:sp>
        <p:nvSpPr>
          <p:cNvPr id="4" name="TextBox 3"/>
          <p:cNvSpPr txBox="1"/>
          <p:nvPr/>
        </p:nvSpPr>
        <p:spPr>
          <a:xfrm>
            <a:off x="0" y="6457890"/>
            <a:ext cx="2606804"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μόνος</a:t>
            </a:r>
            <a:r>
              <a:rPr lang="en-US"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anose="02040502050505030304"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only</a:t>
            </a:r>
          </a:p>
        </p:txBody>
      </p:sp>
      <p:sp>
        <p:nvSpPr>
          <p:cNvPr id="5" name="TextBox 4"/>
          <p:cNvSpPr txBox="1"/>
          <p:nvPr/>
        </p:nvSpPr>
        <p:spPr>
          <a:xfrm>
            <a:off x="7214908" y="6457890"/>
            <a:ext cx="1914307"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σύ</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you</a:t>
            </a:r>
            <a:endParaRPr lang="el-GR" sz="2000" dirty="0" smtClean="0">
              <a:solidFill>
                <a:schemeClr val="bg1"/>
              </a:solidFill>
              <a:latin typeface="Palatino Linotype" pitchFamily="18" charset="0"/>
              <a:cs typeface="Times New Roman" pitchFamily="18" charset="0"/>
            </a:endParaRPr>
          </a:p>
        </p:txBody>
      </p:sp>
    </p:spTree>
    <p:extLst>
      <p:ext uri="{BB962C8B-B14F-4D97-AF65-F5344CB8AC3E}">
        <p14:creationId xmlns:p14="http://schemas.microsoft.com/office/powerpoint/2010/main" val="292607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In the Maccabean revolt, Jews rebelled against persecution by King Antiochus IV. At one point, royal forces attack a group of rebels and challenge them to repent and surrender. The rebels refuse, saying in part: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ἀκρίτως ἀπόλλυτε ἡμᾶς</a:t>
            </a:r>
            <a:r>
              <a:rPr lang="el-GR" sz="2400" dirty="0" smtClean="0">
                <a:solidFill>
                  <a:schemeClr val="bg1"/>
                </a:solidFill>
                <a:latin typeface="Palatino Linotype" pitchFamily="18" charset="0"/>
                <a:cs typeface="Times New Roman" pitchFamily="18" charset="0"/>
              </a:rPr>
              <a:t>.</a:t>
            </a:r>
            <a:endParaRPr lang="en-US"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LXX 1 Maccabees 2:37</a:t>
            </a:r>
          </a:p>
          <a:p>
            <a:pPr marL="400050" lvl="1" indent="0">
              <a:buNone/>
              <a:defRPr/>
            </a:pPr>
            <a:endParaRPr lang="en-US" sz="2400" dirty="0">
              <a:solidFill>
                <a:schemeClr val="bg1"/>
              </a:solidFill>
              <a:latin typeface="Times New Roman" pitchFamily="18" charset="0"/>
              <a:cs typeface="Times New Roman" pitchFamily="18" charset="0"/>
            </a:endParaRPr>
          </a:p>
        </p:txBody>
      </p:sp>
      <p:sp>
        <p:nvSpPr>
          <p:cNvPr id="4" name="TextBox 3"/>
          <p:cNvSpPr txBox="1"/>
          <p:nvPr/>
        </p:nvSpPr>
        <p:spPr>
          <a:xfrm>
            <a:off x="0" y="6457890"/>
            <a:ext cx="3069430"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ἀκρίτως</a:t>
            </a:r>
            <a:r>
              <a:rPr lang="en-US"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illegally, unjustly</a:t>
            </a:r>
          </a:p>
        </p:txBody>
      </p:sp>
      <p:sp>
        <p:nvSpPr>
          <p:cNvPr id="5" name="TextBox 4"/>
          <p:cNvSpPr txBox="1"/>
          <p:nvPr/>
        </p:nvSpPr>
        <p:spPr>
          <a:xfrm>
            <a:off x="7224885" y="6457890"/>
            <a:ext cx="1919115"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ἡμᾶς</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us</a:t>
            </a:r>
            <a:endParaRPr lang="el-GR" sz="2000" dirty="0" smtClean="0">
              <a:solidFill>
                <a:schemeClr val="bg1"/>
              </a:solidFill>
              <a:latin typeface="Palatino Linotype" pitchFamily="18" charset="0"/>
              <a:cs typeface="Times New Roman" pitchFamily="18" charset="0"/>
            </a:endParaRPr>
          </a:p>
        </p:txBody>
      </p:sp>
    </p:spTree>
    <p:extLst>
      <p:ext uri="{BB962C8B-B14F-4D97-AF65-F5344CB8AC3E}">
        <p14:creationId xmlns:p14="http://schemas.microsoft.com/office/powerpoint/2010/main" val="765651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8570</TotalTime>
  <Words>796</Words>
  <Application>Microsoft Office PowerPoint</Application>
  <PresentationFormat>On-screen Show (4:3)</PresentationFormat>
  <Paragraphs>108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Ancient Greek for Everyone: A New Digital Resource for Beginning Greek  Units 2-3:  Introductions to Greek Verbs and Nouns Biblical Reading</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1001 Elementary Greek</dc:title>
  <dc:creator>Wilfred E Major</dc:creator>
  <cp:lastModifiedBy>Wilfred E Major</cp:lastModifiedBy>
  <cp:revision>557</cp:revision>
  <dcterms:created xsi:type="dcterms:W3CDTF">2012-08-17T18:41:45Z</dcterms:created>
  <dcterms:modified xsi:type="dcterms:W3CDTF">2015-06-18T19:49:20Z</dcterms:modified>
</cp:coreProperties>
</file>